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64" r:id="rId3"/>
    <p:sldId id="276" r:id="rId4"/>
    <p:sldId id="269" r:id="rId5"/>
    <p:sldId id="266" r:id="rId6"/>
    <p:sldId id="293" r:id="rId7"/>
    <p:sldId id="284" r:id="rId8"/>
    <p:sldId id="283" r:id="rId9"/>
    <p:sldId id="288" r:id="rId10"/>
    <p:sldId id="290" r:id="rId11"/>
    <p:sldId id="282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5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377" autoAdjust="0"/>
  </p:normalViewPr>
  <p:slideViewPr>
    <p:cSldViewPr snapToGrid="0">
      <p:cViewPr varScale="1">
        <p:scale>
          <a:sx n="77" d="100"/>
          <a:sy n="77" d="100"/>
        </p:scale>
        <p:origin x="19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31553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Hi My name is David Stevens</a:t>
            </a: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Team Too would like to provide a Final Report on the CDC analytics reporting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631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6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Our</a:t>
            </a:r>
            <a:r>
              <a:rPr lang="en-CA" baseline="0" dirty="0" smtClean="0"/>
              <a:t> project is to develop the analytics &amp; reporting component of the CDC application focused on understanding and preventing childhood obesity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This component of the tool is used to aggregate population level data and present a flexible dashboard for providers and care managers.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327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The final </a:t>
            </a:r>
            <a:r>
              <a:rPr lang="en-CA" baseline="0" dirty="0" smtClean="0"/>
              <a:t>Gantt chart for the Project.  Project schedule and deliverable dates were met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740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The Dashboard is constructed</a:t>
            </a:r>
            <a:r>
              <a:rPr lang="en-CA" baseline="0" dirty="0" smtClean="0"/>
              <a:t> using </a:t>
            </a:r>
            <a:r>
              <a:rPr lang="en-CA" baseline="0" dirty="0" err="1" smtClean="0"/>
              <a:t>Highcharts</a:t>
            </a:r>
            <a:r>
              <a:rPr lang="en-CA" baseline="0" dirty="0" smtClean="0"/>
              <a:t> and AngularJS for the front end.  This allows for a lightweight, responsive design.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The Backend has been developed in C# and uses dot Net HL7 FHIR library to connect with the FHIR server.  The Library simplifies working with the server since it conforms to the current FHIR specification.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Ultimately the project will be deployed as a website using Microsoft Azure services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87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The dashboard follows an MVC design</a:t>
            </a:r>
            <a:r>
              <a:rPr lang="en-CA" baseline="0" dirty="0" smtClean="0"/>
              <a:t> template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Model includes a graph data object and patient and observation objects to store the relevant data.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The controller queries the FHIR server, and prepares the data for the frontend or data exports.  The controller also delivers the data as a JSON payload to the view.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The view is the visual representation of the results and contains the user interface, triggering requests that will be sent to the controller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98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Easy export</a:t>
            </a:r>
            <a:r>
              <a:rPr lang="en-CA" baseline="0" dirty="0" smtClean="0"/>
              <a:t> of the results to the common CSV and XML formats has been implemented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After selecting the desired population, a single click will generate an export including all the chart data and the individual grid data.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Similar to the grid view, sensitive data will be hidden if appropriate.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362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In</a:t>
            </a:r>
            <a:r>
              <a:rPr lang="en-US" baseline="0" dirty="0" smtClean="0"/>
              <a:t> finalizing the project, we generated a collection of synthetic data to more fully test and validate the analytic components and visualizations of the tool.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Documentation for this project includes a user guide, a description of requirements and module implementation strategy, and a complete source code archive. 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The Analytics and Reporting module was developed to be extensible with additional functions and graphical outputs readily included in future versions.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433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Overall some</a:t>
            </a:r>
            <a:r>
              <a:rPr lang="en-CA" baseline="0" dirty="0" smtClean="0"/>
              <a:t> of the more significant </a:t>
            </a:r>
            <a:r>
              <a:rPr lang="en-CA" dirty="0" smtClean="0"/>
              <a:t>challenges we</a:t>
            </a:r>
            <a:r>
              <a:rPr lang="en-CA" baseline="0" dirty="0" smtClean="0"/>
              <a:t> </a:t>
            </a:r>
            <a:r>
              <a:rPr lang="en-CA" dirty="0" smtClean="0"/>
              <a:t>faced during project development included</a:t>
            </a:r>
            <a:r>
              <a:rPr lang="en-CA" baseline="0" dirty="0" smtClean="0"/>
              <a:t> a </a:t>
            </a:r>
            <a:r>
              <a:rPr lang="en-CA" baseline="0" dirty="0" smtClean="0"/>
              <a:t>limited </a:t>
            </a:r>
            <a:r>
              <a:rPr lang="en-CA" baseline="0" dirty="0" smtClean="0"/>
              <a:t>FHIR Server data set.  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To </a:t>
            </a:r>
            <a:r>
              <a:rPr lang="en-CA" baseline="0" dirty="0" smtClean="0"/>
              <a:t>properly prototype this </a:t>
            </a:r>
            <a:r>
              <a:rPr lang="en-CA" baseline="0" dirty="0" smtClean="0"/>
              <a:t>application </a:t>
            </a:r>
            <a:r>
              <a:rPr lang="en-CA" baseline="0" dirty="0" smtClean="0"/>
              <a:t>we needed to generate a significant amount of </a:t>
            </a:r>
            <a:r>
              <a:rPr lang="en-CA" baseline="0" dirty="0" smtClean="0"/>
              <a:t>synthetic data. 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The amount of data also gave rise to </a:t>
            </a:r>
            <a:r>
              <a:rPr lang="en-CA" baseline="0" dirty="0" smtClean="0"/>
              <a:t>challenges when communicating with the FHIR </a:t>
            </a:r>
            <a:r>
              <a:rPr lang="en-CA" baseline="0" dirty="0" smtClean="0"/>
              <a:t>server resulting from the server responses having </a:t>
            </a:r>
            <a:r>
              <a:rPr lang="en-CA" baseline="0" dirty="0" smtClean="0"/>
              <a:t>a size </a:t>
            </a:r>
            <a:r>
              <a:rPr lang="en-CA" baseline="0" dirty="0" smtClean="0"/>
              <a:t>limit, which in turn required </a:t>
            </a:r>
            <a:r>
              <a:rPr lang="en-CA" baseline="0" dirty="0" smtClean="0"/>
              <a:t>multiple requests </a:t>
            </a:r>
            <a:r>
              <a:rPr lang="en-CA" baseline="0" dirty="0" smtClean="0"/>
              <a:t>and reduced </a:t>
            </a:r>
            <a:r>
              <a:rPr lang="en-CA" baseline="0" dirty="0" err="1" smtClean="0"/>
              <a:t>oveall</a:t>
            </a:r>
            <a:r>
              <a:rPr lang="en-CA" baseline="0" dirty="0" smtClean="0"/>
              <a:t> responsiveness of the application.</a:t>
            </a: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CA" baseline="0" dirty="0" smtClean="0"/>
              <a:t>Limitations in the </a:t>
            </a:r>
            <a:r>
              <a:rPr lang="en-CA" baseline="0" dirty="0" smtClean="0"/>
              <a:t>FHIR </a:t>
            </a:r>
            <a:r>
              <a:rPr lang="en-CA" baseline="0" dirty="0" smtClean="0"/>
              <a:t>query specification itself, </a:t>
            </a:r>
            <a:r>
              <a:rPr lang="en-CA" baseline="0" dirty="0" smtClean="0"/>
              <a:t>for example creating queries that request subsets of value </a:t>
            </a:r>
            <a:r>
              <a:rPr lang="en-CA" baseline="0" dirty="0" smtClean="0"/>
              <a:t>ranges, resulted </a:t>
            </a:r>
            <a:r>
              <a:rPr lang="en-CA" baseline="0" dirty="0" smtClean="0"/>
              <a:t>in the need to query more data than required and </a:t>
            </a:r>
            <a:r>
              <a:rPr lang="en-CA" baseline="0" dirty="0" smtClean="0"/>
              <a:t>subsequently manage </a:t>
            </a:r>
            <a:r>
              <a:rPr lang="en-CA" baseline="0" dirty="0" smtClean="0"/>
              <a:t>the data in the application, again impacting performance.</a:t>
            </a:r>
          </a:p>
          <a:p>
            <a:pPr lvl="0">
              <a:spcBef>
                <a:spcPts val="0"/>
              </a:spcBef>
              <a:buNone/>
            </a:pPr>
            <a:endParaRPr lang="en-CA" baseline="0" dirty="0" smtClean="0"/>
          </a:p>
        </p:txBody>
      </p:sp>
    </p:spTree>
    <p:extLst>
      <p:ext uri="{BB962C8B-B14F-4D97-AF65-F5344CB8AC3E}">
        <p14:creationId xmlns:p14="http://schemas.microsoft.com/office/powerpoint/2010/main" val="82124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links may be used to access the indicated components of the Healthy Weight Suite.</a:t>
            </a:r>
          </a:p>
          <a:p>
            <a:endParaRPr lang="en-US" sz="1100" b="0" i="0" u="non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demonstration video is provided at the end of this presentation follows providing a brief walkthrough of the Analytics &amp; Reporting module capabilities and visualizations.</a:t>
            </a:r>
          </a:p>
          <a:p>
            <a:endParaRPr lang="en-US" sz="1100" b="0" i="0" u="non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b="0" i="0" u="non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2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1.m4a"/><Relationship Id="rId7" Type="http://schemas.openxmlformats.org/officeDocument/2006/relationships/audio" Target="../media/audio5.wav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11.m4a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audio" Target="../media/audio6.wav"/><Relationship Id="rId5" Type="http://schemas.openxmlformats.org/officeDocument/2006/relationships/image" Target="../media/image1.png"/><Relationship Id="rId4" Type="http://schemas.openxmlformats.org/officeDocument/2006/relationships/audio" Target="../media/audio6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audio" Target="../media/audio2.wav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audio" Target="../media/audio3.wav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cdc-obesity-dashboard.azurewebsites.net/" TargetMode="External"/><Relationship Id="rId3" Type="http://schemas.openxmlformats.org/officeDocument/2006/relationships/slideLayout" Target="../slideLayouts/slideLayout4.xml"/><Relationship Id="rId7" Type="http://schemas.openxmlformats.org/officeDocument/2006/relationships/hyperlink" Target="http://cdc-obesity-dashboard.azurewebsites.net/#/ID#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://polaris.i3l.gatech.edu:8080/gt-fhir-webapp/base/" TargetMode="External"/><Relationship Id="rId5" Type="http://schemas.openxmlformats.org/officeDocument/2006/relationships/audio" Target="../media/audio4.wav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69182" y="858913"/>
            <a:ext cx="9074817" cy="428458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5200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Healthy Weight on </a:t>
            </a:r>
            <a:r>
              <a:rPr lang="en" sz="52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FHIR</a:t>
            </a:r>
            <a:br>
              <a:rPr lang="en" sz="52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dirty="0" smtClean="0">
                <a:solidFill>
                  <a:srgbClr val="B6D7A8"/>
                </a:solidFill>
                <a:latin typeface="Arial"/>
                <a:ea typeface="Arial"/>
                <a:cs typeface="Arial"/>
                <a:sym typeface="Arial"/>
              </a:rPr>
              <a:t>CDC </a:t>
            </a:r>
            <a:r>
              <a:rPr lang="en" sz="2800" dirty="0">
                <a:solidFill>
                  <a:srgbClr val="B6D7A8"/>
                </a:solidFill>
                <a:latin typeface="Arial"/>
                <a:ea typeface="Arial"/>
                <a:cs typeface="Arial"/>
                <a:sym typeface="Arial"/>
              </a:rPr>
              <a:t>Analytics Reporting Application</a:t>
            </a:r>
          </a:p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24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2400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Team-Too</a:t>
            </a:r>
            <a:br>
              <a:rPr lang="en" sz="24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Deliverable 4: Final Report</a:t>
            </a:r>
            <a:endParaRPr lang="en" sz="2400" dirty="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091" y="438669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Click="0" advTm="806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0880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dirty="0" smtClean="0"/>
              <a:t>Demo Video</a:t>
            </a:r>
            <a:endParaRPr lang="en" dirty="0"/>
          </a:p>
        </p:txBody>
      </p:sp>
      <p:pic>
        <p:nvPicPr>
          <p:cNvPr id="2" name="Edited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8000" y="496685"/>
            <a:ext cx="8128000" cy="4572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80794"/>
      </p:ext>
    </p:extLst>
  </p:cSld>
  <p:clrMapOvr>
    <a:masterClrMapping/>
  </p:clrMapOvr>
  <p:transition spd="slow" advClick="0" advTm="1062">
    <p:cut/>
    <p:sndAc>
      <p:stSnd>
        <p:snd r:embed="rId7" name="Slide10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9869" y="109922"/>
            <a:ext cx="4114800" cy="607800"/>
          </a:xfrm>
        </p:spPr>
        <p:txBody>
          <a:bodyPr/>
          <a:lstStyle/>
          <a:p>
            <a:pPr algn="ctr"/>
            <a:r>
              <a:rPr lang="en-US" sz="4400" dirty="0" smtClean="0"/>
              <a:t>Thank You!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3375208" y="977264"/>
            <a:ext cx="2357608" cy="33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4" name="Shape 183"/>
          <p:cNvSpPr txBox="1">
            <a:spLocks/>
          </p:cNvSpPr>
          <p:nvPr/>
        </p:nvSpPr>
        <p:spPr>
          <a:xfrm>
            <a:off x="3588212" y="2729241"/>
            <a:ext cx="1981024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dirty="0" smtClean="0"/>
              <a:t>Team-Too</a:t>
            </a:r>
            <a:endParaRPr lang="en" dirty="0"/>
          </a:p>
        </p:txBody>
      </p:sp>
      <p:sp>
        <p:nvSpPr>
          <p:cNvPr id="5" name="Shape 186"/>
          <p:cNvSpPr txBox="1">
            <a:spLocks/>
          </p:cNvSpPr>
          <p:nvPr/>
        </p:nvSpPr>
        <p:spPr>
          <a:xfrm>
            <a:off x="3375196" y="977264"/>
            <a:ext cx="2357620" cy="335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smtClean="0">
                <a:solidFill>
                  <a:schemeClr val="bg1"/>
                </a:solidFill>
                <a:latin typeface="+mn-lt"/>
              </a:rPr>
              <a:t>Project Manager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smtClean="0">
                <a:solidFill>
                  <a:schemeClr val="bg1"/>
                </a:solidFill>
                <a:latin typeface="+mn-lt"/>
              </a:rPr>
              <a:t>Developer</a:t>
            </a:r>
            <a:endParaRPr lang="en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5196" y="1312543"/>
            <a:ext cx="2357608" cy="771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375184" y="1806293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latin typeface="+mn-lt"/>
              </a:rPr>
              <a:t>Data analysis &amp; reporting</a:t>
            </a:r>
            <a:endParaRPr lang="en-US" sz="1100" b="1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75184" y="1334403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Daniel Hegberg</a:t>
            </a:r>
          </a:p>
        </p:txBody>
      </p:sp>
      <p:sp>
        <p:nvSpPr>
          <p:cNvPr id="9" name="Rectangle 8"/>
          <p:cNvSpPr/>
          <p:nvPr/>
        </p:nvSpPr>
        <p:spPr>
          <a:xfrm>
            <a:off x="980001" y="2438643"/>
            <a:ext cx="2357608" cy="33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0" name="Shape 186"/>
          <p:cNvSpPr txBox="1">
            <a:spLocks/>
          </p:cNvSpPr>
          <p:nvPr/>
        </p:nvSpPr>
        <p:spPr>
          <a:xfrm>
            <a:off x="979989" y="2438643"/>
            <a:ext cx="2357620" cy="335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dirty="0" smtClean="0">
                <a:solidFill>
                  <a:schemeClr val="bg1"/>
                </a:solidFill>
                <a:latin typeface="+mn-lt"/>
              </a:rPr>
              <a:t>Frontend Developer</a:t>
            </a:r>
            <a:endParaRPr lang="en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79989" y="2773922"/>
            <a:ext cx="2357608" cy="771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979977" y="3271393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latin typeface="+mn-lt"/>
              </a:rPr>
              <a:t>User Interface Design</a:t>
            </a:r>
            <a:endParaRPr lang="en-US" sz="1100" b="1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411" y="2804397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David Bailey</a:t>
            </a:r>
            <a:endParaRPr lang="en-US" sz="1100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32827" y="2453343"/>
            <a:ext cx="2357608" cy="33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5" name="Shape 186"/>
          <p:cNvSpPr txBox="1">
            <a:spLocks/>
          </p:cNvSpPr>
          <p:nvPr/>
        </p:nvSpPr>
        <p:spPr>
          <a:xfrm>
            <a:off x="5732815" y="2453343"/>
            <a:ext cx="2357620" cy="335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dirty="0" smtClean="0">
                <a:solidFill>
                  <a:schemeClr val="bg1"/>
                </a:solidFill>
                <a:latin typeface="+mn-lt"/>
              </a:rPr>
              <a:t>Backend Developer</a:t>
            </a:r>
            <a:endParaRPr lang="en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32815" y="2788622"/>
            <a:ext cx="2357608" cy="771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7" name="Rectangle 16"/>
          <p:cNvSpPr/>
          <p:nvPr/>
        </p:nvSpPr>
        <p:spPr>
          <a:xfrm>
            <a:off x="5721146" y="3283597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latin typeface="+mn-lt"/>
              </a:rPr>
              <a:t>Report generation</a:t>
            </a:r>
            <a:endParaRPr lang="en-US" sz="1100" b="1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32803" y="2856323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David Stevens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75208" y="3925344"/>
            <a:ext cx="2357608" cy="33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0" name="Shape 186"/>
          <p:cNvSpPr txBox="1">
            <a:spLocks/>
          </p:cNvSpPr>
          <p:nvPr/>
        </p:nvSpPr>
        <p:spPr>
          <a:xfrm>
            <a:off x="3375196" y="3925344"/>
            <a:ext cx="2357620" cy="335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dirty="0" smtClean="0">
                <a:solidFill>
                  <a:schemeClr val="bg1"/>
                </a:solidFill>
                <a:latin typeface="+mn-lt"/>
              </a:rPr>
              <a:t>Quality Assurance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dirty="0" smtClean="0">
                <a:solidFill>
                  <a:schemeClr val="bg1"/>
                </a:solidFill>
                <a:latin typeface="+mn-lt"/>
              </a:rPr>
              <a:t>Team </a:t>
            </a:r>
            <a:r>
              <a:rPr lang="en-US" sz="1100" dirty="0">
                <a:solidFill>
                  <a:schemeClr val="bg1"/>
                </a:solidFill>
              </a:rPr>
              <a:t>Liaison</a:t>
            </a:r>
            <a:endParaRPr lang="en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75196" y="4260623"/>
            <a:ext cx="2357608" cy="771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3375184" y="4736514"/>
            <a:ext cx="23647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latin typeface="+mn-lt"/>
              </a:rPr>
              <a:t>Research &amp; Testing</a:t>
            </a:r>
            <a:endParaRPr lang="en-US" sz="1100" b="1" dirty="0"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75184" y="4328324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Kirk Pastorian</a:t>
            </a:r>
            <a:endParaRPr lang="en-US" sz="1100" dirty="0">
              <a:latin typeface="+mn-lt"/>
            </a:endParaRPr>
          </a:p>
        </p:txBody>
      </p:sp>
      <p:pic>
        <p:nvPicPr>
          <p:cNvPr id="24" name="Slide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902" y="43885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1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>
        <p:sndAc>
          <p:stSnd>
            <p:snd r:embed="rId4" name="Slide14.wav"/>
          </p:stSnd>
        </p:sndAc>
      </p:transition>
    </mc:Choice>
    <mc:Fallback xmlns="">
      <p:transition spd="slow" advTm="2100">
        <p:sndAc>
          <p:stSnd>
            <p:snd r:embed="rId6" name="Slide14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90"/>
          <p:cNvSpPr txBox="1">
            <a:spLocks noGrp="1"/>
          </p:cNvSpPr>
          <p:nvPr>
            <p:ph type="title"/>
          </p:nvPr>
        </p:nvSpPr>
        <p:spPr>
          <a:xfrm>
            <a:off x="240146" y="129450"/>
            <a:ext cx="8682182" cy="10152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defTabSz="1144588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tabLst>
                <a:tab pos="2513013" algn="l"/>
              </a:tabLst>
            </a:pPr>
            <a:r>
              <a:rPr lang="en" sz="3200" dirty="0" smtClean="0">
                <a:solidFill>
                  <a:srgbClr val="9900FF"/>
                </a:solidFill>
                <a:latin typeface="+mn-lt"/>
                <a:ea typeface="Arial"/>
                <a:cs typeface="Arial"/>
                <a:sym typeface="Arial"/>
              </a:rPr>
              <a:t>Project Goal</a:t>
            </a:r>
            <a:r>
              <a:rPr lang="en" sz="3200" dirty="0">
                <a:solidFill>
                  <a:schemeClr val="accent2"/>
                </a:solidFill>
                <a:latin typeface="+mn-lt"/>
                <a:ea typeface="Arial"/>
                <a:cs typeface="Arial"/>
                <a:sym typeface="Arial"/>
              </a:rPr>
              <a:t>: </a:t>
            </a:r>
            <a:r>
              <a:rPr lang="en" sz="24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Arial"/>
              </a:rPr>
              <a:t>Develop application to better understand 	and prevent </a:t>
            </a:r>
            <a:r>
              <a:rPr lang="en" sz="2400" dirty="0">
                <a:solidFill>
                  <a:schemeClr val="accent2"/>
                </a:solidFill>
                <a:latin typeface="+mn-lt"/>
                <a:ea typeface="Arial"/>
                <a:cs typeface="Arial"/>
                <a:sym typeface="Arial"/>
              </a:rPr>
              <a:t>childhood obesity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+mn-lt"/>
            </a:endParaRPr>
          </a:p>
        </p:txBody>
      </p:sp>
      <p:grpSp>
        <p:nvGrpSpPr>
          <p:cNvPr id="41" name="Shape 91"/>
          <p:cNvGrpSpPr/>
          <p:nvPr/>
        </p:nvGrpSpPr>
        <p:grpSpPr>
          <a:xfrm>
            <a:off x="6448079" y="2293824"/>
            <a:ext cx="2138630" cy="1573252"/>
            <a:chOff x="431925" y="1304875"/>
            <a:chExt cx="2628924" cy="3416400"/>
          </a:xfrm>
        </p:grpSpPr>
        <p:sp>
          <p:nvSpPr>
            <p:cNvPr id="42" name="Shape 92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43" name="Shape 93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</p:grpSp>
      <p:sp>
        <p:nvSpPr>
          <p:cNvPr id="44" name="Shape 94"/>
          <p:cNvSpPr txBox="1">
            <a:spLocks/>
          </p:cNvSpPr>
          <p:nvPr/>
        </p:nvSpPr>
        <p:spPr>
          <a:xfrm>
            <a:off x="6447975" y="2187725"/>
            <a:ext cx="2138699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" sz="1400" smtClean="0">
                <a:solidFill>
                  <a:srgbClr val="D9D9D9"/>
                </a:solidFill>
                <a:latin typeface="+mn-lt"/>
                <a:ea typeface="Arial"/>
                <a:cs typeface="Arial"/>
                <a:sym typeface="Arial"/>
              </a:rPr>
              <a:t>Provider</a:t>
            </a:r>
            <a:endParaRPr lang="en" sz="1400" dirty="0">
              <a:solidFill>
                <a:srgbClr val="D9D9D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" name="Shape 95"/>
          <p:cNvSpPr txBox="1">
            <a:spLocks/>
          </p:cNvSpPr>
          <p:nvPr/>
        </p:nvSpPr>
        <p:spPr>
          <a:xfrm>
            <a:off x="6447875" y="2510550"/>
            <a:ext cx="2138699" cy="135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1400" smtClean="0">
                <a:solidFill>
                  <a:srgbClr val="595959"/>
                </a:solidFill>
                <a:latin typeface="+mn-lt"/>
                <a:ea typeface="Arial"/>
                <a:cs typeface="Arial"/>
                <a:sym typeface="Arial"/>
              </a:rPr>
              <a:t>Used by physicians to track and interpret patient data </a:t>
            </a:r>
            <a:endParaRPr lang="en" sz="1400">
              <a:solidFill>
                <a:srgbClr val="59595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46" name="Shape 96"/>
          <p:cNvGrpSpPr/>
          <p:nvPr/>
        </p:nvGrpSpPr>
        <p:grpSpPr>
          <a:xfrm>
            <a:off x="397304" y="2293824"/>
            <a:ext cx="2138630" cy="1573252"/>
            <a:chOff x="431925" y="1304875"/>
            <a:chExt cx="2628924" cy="3416400"/>
          </a:xfrm>
        </p:grpSpPr>
        <p:sp>
          <p:nvSpPr>
            <p:cNvPr id="47" name="Shape 97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48" name="Shape 98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</p:grpSp>
      <p:sp>
        <p:nvSpPr>
          <p:cNvPr id="49" name="Shape 99"/>
          <p:cNvSpPr txBox="1">
            <a:spLocks/>
          </p:cNvSpPr>
          <p:nvPr/>
        </p:nvSpPr>
        <p:spPr>
          <a:xfrm>
            <a:off x="397200" y="2187775"/>
            <a:ext cx="2138699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" sz="1400" smtClean="0">
                <a:solidFill>
                  <a:srgbClr val="D9D9D9"/>
                </a:solidFill>
                <a:latin typeface="+mn-lt"/>
                <a:ea typeface="Arial"/>
                <a:cs typeface="Arial"/>
                <a:sym typeface="Arial"/>
              </a:rPr>
              <a:t>Patient</a:t>
            </a:r>
            <a:endParaRPr lang="en" sz="1400" dirty="0">
              <a:solidFill>
                <a:srgbClr val="D9D9D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0" name="Shape 100"/>
          <p:cNvSpPr txBox="1">
            <a:spLocks/>
          </p:cNvSpPr>
          <p:nvPr/>
        </p:nvSpPr>
        <p:spPr>
          <a:xfrm>
            <a:off x="397100" y="2510550"/>
            <a:ext cx="2138699" cy="135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1400" smtClean="0">
                <a:solidFill>
                  <a:srgbClr val="595959"/>
                </a:solidFill>
                <a:latin typeface="+mn-lt"/>
                <a:ea typeface="Arial"/>
                <a:cs typeface="Arial"/>
                <a:sym typeface="Arial"/>
              </a:rPr>
              <a:t>Used by patients to track behaviors relevant to obesity</a:t>
            </a:r>
            <a:endParaRPr lang="en" sz="1400">
              <a:solidFill>
                <a:srgbClr val="59595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51" name="Shape 101"/>
          <p:cNvGrpSpPr/>
          <p:nvPr/>
        </p:nvGrpSpPr>
        <p:grpSpPr>
          <a:xfrm>
            <a:off x="3326317" y="1188649"/>
            <a:ext cx="2138630" cy="1573252"/>
            <a:chOff x="431925" y="1304875"/>
            <a:chExt cx="2628924" cy="3416400"/>
          </a:xfrm>
        </p:grpSpPr>
        <p:sp>
          <p:nvSpPr>
            <p:cNvPr id="52" name="Shape 102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53" name="Shape 103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</p:grpSp>
      <p:sp>
        <p:nvSpPr>
          <p:cNvPr id="54" name="Shape 104"/>
          <p:cNvSpPr txBox="1">
            <a:spLocks/>
          </p:cNvSpPr>
          <p:nvPr/>
        </p:nvSpPr>
        <p:spPr>
          <a:xfrm>
            <a:off x="3326225" y="1082625"/>
            <a:ext cx="2138699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" sz="1400" smtClean="0">
                <a:solidFill>
                  <a:srgbClr val="D9D9D9"/>
                </a:solidFill>
                <a:latin typeface="+mn-lt"/>
                <a:ea typeface="Arial"/>
                <a:cs typeface="Arial"/>
                <a:sym typeface="Arial"/>
              </a:rPr>
              <a:t>Care Manager</a:t>
            </a:r>
            <a:endParaRPr lang="en" sz="1400">
              <a:solidFill>
                <a:srgbClr val="D9D9D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5" name="Shape 105"/>
          <p:cNvSpPr txBox="1">
            <a:spLocks/>
          </p:cNvSpPr>
          <p:nvPr/>
        </p:nvSpPr>
        <p:spPr>
          <a:xfrm>
            <a:off x="3326112" y="1405375"/>
            <a:ext cx="2138699" cy="135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1400" smtClean="0">
                <a:solidFill>
                  <a:srgbClr val="595959"/>
                </a:solidFill>
                <a:latin typeface="+mn-lt"/>
                <a:ea typeface="Arial"/>
                <a:cs typeface="Arial"/>
                <a:sym typeface="Arial"/>
              </a:rPr>
              <a:t>Used by care manager to manage physician referrals</a:t>
            </a:r>
            <a:endParaRPr lang="en" sz="1400" dirty="0">
              <a:solidFill>
                <a:srgbClr val="59595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56" name="Shape 106"/>
          <p:cNvGrpSpPr/>
          <p:nvPr/>
        </p:nvGrpSpPr>
        <p:grpSpPr>
          <a:xfrm>
            <a:off x="3326367" y="3460299"/>
            <a:ext cx="2138630" cy="1573252"/>
            <a:chOff x="431925" y="1304875"/>
            <a:chExt cx="2628924" cy="3416400"/>
          </a:xfrm>
        </p:grpSpPr>
        <p:sp>
          <p:nvSpPr>
            <p:cNvPr id="57" name="Shape 107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58" name="Shape 108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</p:grpSp>
      <p:sp>
        <p:nvSpPr>
          <p:cNvPr id="59" name="Shape 109"/>
          <p:cNvSpPr txBox="1">
            <a:spLocks/>
          </p:cNvSpPr>
          <p:nvPr/>
        </p:nvSpPr>
        <p:spPr>
          <a:xfrm>
            <a:off x="3326275" y="3354225"/>
            <a:ext cx="2138699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" sz="1400" smtClean="0">
                <a:solidFill>
                  <a:srgbClr val="D9D9D9"/>
                </a:solidFill>
                <a:latin typeface="+mn-lt"/>
                <a:ea typeface="Arial"/>
                <a:cs typeface="Arial"/>
                <a:sym typeface="Arial"/>
              </a:rPr>
              <a:t>Analytics &amp; Reporting</a:t>
            </a:r>
            <a:endParaRPr lang="en" sz="1400" dirty="0">
              <a:solidFill>
                <a:srgbClr val="D9D9D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0" name="Shape 110"/>
          <p:cNvSpPr txBox="1">
            <a:spLocks/>
          </p:cNvSpPr>
          <p:nvPr/>
        </p:nvSpPr>
        <p:spPr>
          <a:xfrm>
            <a:off x="3326162" y="3677025"/>
            <a:ext cx="2138699" cy="135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1400" dirty="0" smtClean="0">
                <a:solidFill>
                  <a:srgbClr val="595959"/>
                </a:solidFill>
                <a:latin typeface="+mn-lt"/>
                <a:ea typeface="Arial"/>
                <a:cs typeface="Arial"/>
                <a:sym typeface="Arial"/>
              </a:rPr>
              <a:t>Aggregates collected data and analyzes at a population level</a:t>
            </a:r>
            <a:endParaRPr lang="en" sz="1400" dirty="0">
              <a:solidFill>
                <a:srgbClr val="59595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cxnSp>
        <p:nvCxnSpPr>
          <p:cNvPr id="61" name="Shape 111"/>
          <p:cNvCxnSpPr>
            <a:stCxn id="50" idx="3"/>
            <a:endCxn id="55" idx="1"/>
          </p:cNvCxnSpPr>
          <p:nvPr/>
        </p:nvCxnSpPr>
        <p:spPr>
          <a:xfrm rot="10800000" flipH="1">
            <a:off x="2535799" y="2083649"/>
            <a:ext cx="790200" cy="11052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2" name="Shape 112"/>
          <p:cNvCxnSpPr>
            <a:stCxn id="45" idx="1"/>
            <a:endCxn id="55" idx="3"/>
          </p:cNvCxnSpPr>
          <p:nvPr/>
        </p:nvCxnSpPr>
        <p:spPr>
          <a:xfrm rot="10800000">
            <a:off x="5464775" y="2083649"/>
            <a:ext cx="983100" cy="11052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" name="Shape 113"/>
          <p:cNvCxnSpPr>
            <a:stCxn id="60" idx="1"/>
            <a:endCxn id="50" idx="3"/>
          </p:cNvCxnSpPr>
          <p:nvPr/>
        </p:nvCxnSpPr>
        <p:spPr>
          <a:xfrm rot="10800000">
            <a:off x="2535662" y="3188924"/>
            <a:ext cx="790500" cy="1166400"/>
          </a:xfrm>
          <a:prstGeom prst="curved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4" name="Shape 114"/>
          <p:cNvCxnSpPr>
            <a:stCxn id="60" idx="3"/>
            <a:endCxn id="45" idx="1"/>
          </p:cNvCxnSpPr>
          <p:nvPr/>
        </p:nvCxnSpPr>
        <p:spPr>
          <a:xfrm rot="10800000" flipH="1">
            <a:off x="5464862" y="3188924"/>
            <a:ext cx="983100" cy="11664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6984" y="3393375"/>
            <a:ext cx="258928" cy="4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313" y="4444825"/>
            <a:ext cx="504125" cy="5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3329" y="2241397"/>
            <a:ext cx="504124" cy="46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8007" y="3324175"/>
            <a:ext cx="478430" cy="463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ight Arrow 2"/>
          <p:cNvSpPr/>
          <p:nvPr/>
        </p:nvSpPr>
        <p:spPr>
          <a:xfrm rot="10800000">
            <a:off x="5607157" y="4355324"/>
            <a:ext cx="647932" cy="48463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21539" y="4185924"/>
            <a:ext cx="2069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400" dirty="0" smtClean="0">
                <a:solidFill>
                  <a:srgbClr val="9900FF"/>
                </a:solidFill>
              </a:rPr>
              <a:t>Developed by</a:t>
            </a:r>
          </a:p>
          <a:p>
            <a:pPr algn="ctr"/>
            <a:r>
              <a:rPr lang="en" sz="2400" dirty="0" smtClean="0">
                <a:solidFill>
                  <a:srgbClr val="9900FF"/>
                </a:solidFill>
              </a:rPr>
              <a:t>Team Too</a:t>
            </a:r>
            <a:endParaRPr lang="en-US" sz="2400" dirty="0"/>
          </a:p>
        </p:txBody>
      </p:sp>
      <p:pic>
        <p:nvPicPr>
          <p:cNvPr id="3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300" y="4444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11747"/>
      </p:ext>
    </p:extLst>
  </p:cSld>
  <p:clrMapOvr>
    <a:masterClrMapping/>
  </p:clrMapOvr>
  <p:transition spd="slow" advClick="0" advTm="14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6457" y="90298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Development -- Gantt Chart </a:t>
            </a:r>
            <a:endParaRPr lang="en-US" sz="2400" dirty="0">
              <a:solidFill>
                <a:schemeClr val="tx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522" y="753035"/>
            <a:ext cx="6496978" cy="418651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2029" y="44365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4347"/>
      </p:ext>
    </p:extLst>
  </p:cSld>
  <p:clrMapOvr>
    <a:masterClrMapping/>
  </p:clrMapOvr>
  <p:transition spd="slow" advClick="0" advTm="1037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48324" y="1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-4616" y="550395"/>
            <a:ext cx="3528290" cy="6569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dirty="0"/>
              <a:t>Architectural </a:t>
            </a:r>
            <a:r>
              <a:rPr lang="en-US" dirty="0" smtClean="0"/>
              <a:t>Design</a:t>
            </a:r>
            <a:endParaRPr lang="en" dirty="0"/>
          </a:p>
        </p:txBody>
      </p:sp>
      <p:sp>
        <p:nvSpPr>
          <p:cNvPr id="12" name="Shape 138"/>
          <p:cNvSpPr txBox="1">
            <a:spLocks/>
          </p:cNvSpPr>
          <p:nvPr/>
        </p:nvSpPr>
        <p:spPr>
          <a:xfrm>
            <a:off x="-4616" y="3056309"/>
            <a:ext cx="3528291" cy="77381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2"/>
                </a:solidFill>
                <a:latin typeface="+mn-lt"/>
              </a:rPr>
              <a:t>Backend</a:t>
            </a:r>
          </a:p>
        </p:txBody>
      </p:sp>
      <p:sp>
        <p:nvSpPr>
          <p:cNvPr id="2" name="Rectangle 1"/>
          <p:cNvSpPr/>
          <p:nvPr/>
        </p:nvSpPr>
        <p:spPr>
          <a:xfrm>
            <a:off x="2955636" y="2865163"/>
            <a:ext cx="62284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/>
            <a:r>
              <a:rPr lang="en" sz="2400" dirty="0" smtClean="0">
                <a:solidFill>
                  <a:schemeClr val="bg1"/>
                </a:solidFill>
              </a:rPr>
              <a:t>Fast </a:t>
            </a:r>
            <a:r>
              <a:rPr lang="en" sz="2400" dirty="0">
                <a:solidFill>
                  <a:schemeClr val="bg1"/>
                </a:solidFill>
              </a:rPr>
              <a:t>Healthcare Interoperability Resources (FHIR) </a:t>
            </a:r>
            <a:r>
              <a:rPr lang="en" sz="2400" dirty="0" smtClean="0">
                <a:solidFill>
                  <a:schemeClr val="bg1"/>
                </a:solidFill>
              </a:rPr>
              <a:t>server</a:t>
            </a:r>
          </a:p>
          <a:p>
            <a:pPr marL="1144588" lvl="1"/>
            <a:r>
              <a:rPr lang="en" sz="1600" dirty="0" smtClean="0">
                <a:solidFill>
                  <a:schemeClr val="bg1"/>
                </a:solidFill>
              </a:rPr>
              <a:t>Primary content </a:t>
            </a:r>
            <a:r>
              <a:rPr lang="en" sz="1600" dirty="0">
                <a:solidFill>
                  <a:schemeClr val="bg1"/>
                </a:solidFill>
              </a:rPr>
              <a:t>resource for the </a:t>
            </a:r>
            <a:r>
              <a:rPr lang="en" sz="1600" dirty="0" smtClean="0">
                <a:solidFill>
                  <a:schemeClr val="bg1"/>
                </a:solidFill>
              </a:rPr>
              <a:t>application </a:t>
            </a: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6" name="Shape 138"/>
          <p:cNvSpPr txBox="1">
            <a:spLocks/>
          </p:cNvSpPr>
          <p:nvPr/>
        </p:nvSpPr>
        <p:spPr>
          <a:xfrm>
            <a:off x="0" y="1384994"/>
            <a:ext cx="3528291" cy="77381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2"/>
                </a:solidFill>
                <a:latin typeface="+mn-lt"/>
              </a:rPr>
              <a:t>Frontend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2955636" y="355325"/>
            <a:ext cx="62083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/>
            <a:r>
              <a:rPr lang="en" sz="2400" dirty="0">
                <a:solidFill>
                  <a:schemeClr val="bg1"/>
                </a:solidFill>
              </a:rPr>
              <a:t>Highcharts</a:t>
            </a:r>
          </a:p>
          <a:p>
            <a:pPr marL="1143000" lvl="2"/>
            <a:r>
              <a:rPr lang="en" sz="1600" dirty="0">
                <a:solidFill>
                  <a:schemeClr val="bg1"/>
                </a:solidFill>
              </a:rPr>
              <a:t>Javascript </a:t>
            </a:r>
            <a:r>
              <a:rPr lang="en" sz="1600" dirty="0" smtClean="0">
                <a:solidFill>
                  <a:schemeClr val="bg1"/>
                </a:solidFill>
              </a:rPr>
              <a:t>charts for </a:t>
            </a:r>
            <a:r>
              <a:rPr lang="en" sz="1600" dirty="0">
                <a:solidFill>
                  <a:schemeClr val="bg1"/>
                </a:solidFill>
              </a:rPr>
              <a:t>GUI</a:t>
            </a:r>
          </a:p>
          <a:p>
            <a:pPr marL="1143000" lvl="2"/>
            <a:r>
              <a:rPr lang="en" sz="1600" dirty="0">
                <a:solidFill>
                  <a:schemeClr val="bg1"/>
                </a:solidFill>
              </a:rPr>
              <a:t>Non-commercial licenses </a:t>
            </a:r>
            <a:r>
              <a:rPr lang="en" sz="1600" dirty="0" smtClean="0">
                <a:solidFill>
                  <a:schemeClr val="bg1"/>
                </a:solidFill>
              </a:rPr>
              <a:t>available</a:t>
            </a:r>
          </a:p>
          <a:p>
            <a:pPr marL="1143000" lvl="2"/>
            <a:endParaRPr lang="en" sz="1600" dirty="0">
              <a:solidFill>
                <a:schemeClr val="bg1"/>
              </a:solidFill>
            </a:endParaRPr>
          </a:p>
          <a:p>
            <a:pPr marL="685800" lvl="1"/>
            <a:r>
              <a:rPr lang="en" sz="2400" dirty="0">
                <a:solidFill>
                  <a:schemeClr val="bg1"/>
                </a:solidFill>
              </a:rPr>
              <a:t>AngularJS</a:t>
            </a:r>
          </a:p>
          <a:p>
            <a:pPr marL="1143000" lvl="2"/>
            <a:r>
              <a:rPr lang="en" sz="1600" dirty="0">
                <a:solidFill>
                  <a:schemeClr val="bg1"/>
                </a:solidFill>
              </a:rPr>
              <a:t>Framework for </a:t>
            </a:r>
            <a:r>
              <a:rPr lang="en" sz="1600" dirty="0" smtClean="0">
                <a:solidFill>
                  <a:schemeClr val="bg1"/>
                </a:solidFill>
              </a:rPr>
              <a:t>client-side model-view</a:t>
            </a:r>
          </a:p>
          <a:p>
            <a:pPr marL="1143000" lvl="2"/>
            <a:r>
              <a:rPr lang="en" sz="1600" dirty="0" smtClean="0">
                <a:solidFill>
                  <a:schemeClr val="bg1"/>
                </a:solidFill>
              </a:rPr>
              <a:t>controller architecture</a:t>
            </a: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55636" y="4096652"/>
            <a:ext cx="62284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/>
            <a:r>
              <a:rPr lang="en" sz="2400" dirty="0" smtClean="0">
                <a:solidFill>
                  <a:schemeClr val="bg1"/>
                </a:solidFill>
              </a:rPr>
              <a:t>HL7.FHIR C# library</a:t>
            </a:r>
          </a:p>
          <a:p>
            <a:pPr marL="1144588" lvl="1"/>
            <a:r>
              <a:rPr lang="en" sz="1600" dirty="0" smtClean="0">
                <a:solidFill>
                  <a:schemeClr val="bg1"/>
                </a:solidFill>
              </a:rPr>
              <a:t>Plugin to simply database access </a:t>
            </a:r>
            <a:endParaRPr lang="en" sz="1600" dirty="0">
              <a:solidFill>
                <a:schemeClr val="bg1"/>
              </a:solidFill>
            </a:endParaRPr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277" y="44228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04293"/>
      </p:ext>
    </p:extLst>
  </p:cSld>
  <p:clrMapOvr>
    <a:masterClrMapping/>
  </p:clrMapOvr>
  <p:transition spd="slow" advClick="0" advTm="2217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1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1" y="600363"/>
            <a:ext cx="3528290" cy="1063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dirty="0" smtClean="0"/>
              <a:t>Architectural Design</a:t>
            </a:r>
            <a:r>
              <a:rPr lang="en" dirty="0" smtClean="0"/>
              <a:t>: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3528291" y="401925"/>
            <a:ext cx="561570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2000" dirty="0" smtClean="0">
                <a:solidFill>
                  <a:schemeClr val="bg1"/>
                </a:solidFill>
              </a:rPr>
              <a:t>Model</a:t>
            </a:r>
          </a:p>
          <a:p>
            <a:pPr marL="228600" lvl="1"/>
            <a:r>
              <a:rPr lang="en" sz="1600" dirty="0">
                <a:solidFill>
                  <a:schemeClr val="bg1"/>
                </a:solidFill>
              </a:rPr>
              <a:t>	</a:t>
            </a:r>
            <a:r>
              <a:rPr lang="en" sz="1600" dirty="0" smtClean="0">
                <a:solidFill>
                  <a:schemeClr val="bg1"/>
                </a:solidFill>
              </a:rPr>
              <a:t>Graph data classes</a:t>
            </a:r>
          </a:p>
          <a:p>
            <a:pPr marL="228600" lvl="1"/>
            <a:r>
              <a:rPr lang="en" sz="1600" dirty="0">
                <a:solidFill>
                  <a:schemeClr val="bg1"/>
                </a:solidFill>
              </a:rPr>
              <a:t>	</a:t>
            </a:r>
            <a:r>
              <a:rPr lang="en" sz="1600" dirty="0" smtClean="0">
                <a:solidFill>
                  <a:schemeClr val="bg1"/>
                </a:solidFill>
              </a:rPr>
              <a:t>Patient and observation classes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600" dirty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2000" dirty="0" smtClean="0">
                <a:solidFill>
                  <a:schemeClr val="bg1"/>
                </a:solidFill>
              </a:rPr>
              <a:t>Controller</a:t>
            </a:r>
          </a:p>
          <a:p>
            <a:pPr marL="228600" lvl="0"/>
            <a:r>
              <a:rPr lang="en" sz="1600" dirty="0" smtClean="0">
                <a:solidFill>
                  <a:schemeClr val="bg1"/>
                </a:solidFill>
              </a:rPr>
              <a:t>	Sends queries to FHIR server</a:t>
            </a:r>
          </a:p>
          <a:p>
            <a:pPr marL="228600" lvl="0"/>
            <a:r>
              <a:rPr lang="en" sz="1600" dirty="0">
                <a:solidFill>
                  <a:schemeClr val="bg1"/>
                </a:solidFill>
              </a:rPr>
              <a:t>	</a:t>
            </a:r>
            <a:r>
              <a:rPr lang="en" sz="1600" dirty="0" smtClean="0">
                <a:solidFill>
                  <a:schemeClr val="bg1"/>
                </a:solidFill>
              </a:rPr>
              <a:t>Agregates and analyzes data</a:t>
            </a:r>
          </a:p>
          <a:p>
            <a:pPr marL="228600" lvl="0"/>
            <a:r>
              <a:rPr lang="en" sz="1600" dirty="0">
                <a:solidFill>
                  <a:schemeClr val="bg1"/>
                </a:solidFill>
              </a:rPr>
              <a:t>	</a:t>
            </a:r>
            <a:r>
              <a:rPr lang="en" sz="1600" dirty="0" smtClean="0">
                <a:solidFill>
                  <a:schemeClr val="bg1"/>
                </a:solidFill>
              </a:rPr>
              <a:t>Creates export files</a:t>
            </a:r>
          </a:p>
          <a:p>
            <a:pPr marL="228600" lvl="0"/>
            <a:r>
              <a:rPr lang="en" sz="1600" dirty="0">
                <a:solidFill>
                  <a:schemeClr val="bg1"/>
                </a:solidFill>
              </a:rPr>
              <a:t>	</a:t>
            </a:r>
            <a:r>
              <a:rPr lang="en" sz="1600" dirty="0" smtClean="0">
                <a:solidFill>
                  <a:schemeClr val="bg1"/>
                </a:solidFill>
              </a:rPr>
              <a:t>Delivers JSON payload to frontend</a:t>
            </a:r>
          </a:p>
          <a:p>
            <a:pPr marL="228600" lvl="0"/>
            <a:r>
              <a:rPr lang="en" sz="1600" dirty="0">
                <a:solidFill>
                  <a:schemeClr val="bg1"/>
                </a:solidFill>
              </a:rPr>
              <a:t>	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2000" dirty="0" smtClean="0">
                <a:solidFill>
                  <a:schemeClr val="bg1"/>
                </a:solidFill>
              </a:rPr>
              <a:t>View</a:t>
            </a:r>
            <a:endParaRPr lang="en" sz="1600" dirty="0">
              <a:solidFill>
                <a:schemeClr val="bg1"/>
              </a:solidFill>
            </a:endParaRPr>
          </a:p>
          <a:p>
            <a:pPr marL="228600" lvl="2"/>
            <a:r>
              <a:rPr lang="en" sz="1600" dirty="0" smtClean="0">
                <a:solidFill>
                  <a:schemeClr val="bg1"/>
                </a:solidFill>
              </a:rPr>
              <a:t>	Generates visual represenation of results</a:t>
            </a:r>
          </a:p>
          <a:p>
            <a:pPr marL="228600" lvl="2"/>
            <a:r>
              <a:rPr lang="en" sz="1600" dirty="0">
                <a:solidFill>
                  <a:schemeClr val="bg1"/>
                </a:solidFill>
              </a:rPr>
              <a:t>	</a:t>
            </a:r>
            <a:r>
              <a:rPr lang="en" sz="1600" dirty="0" smtClean="0">
                <a:solidFill>
                  <a:schemeClr val="bg1"/>
                </a:solidFill>
              </a:rPr>
              <a:t>Interface controls</a:t>
            </a:r>
          </a:p>
          <a:p>
            <a:pPr marL="228600" lvl="2"/>
            <a:r>
              <a:rPr lang="en" sz="1600" dirty="0">
                <a:solidFill>
                  <a:schemeClr val="bg1"/>
                </a:solidFill>
              </a:rPr>
              <a:t>	</a:t>
            </a:r>
            <a:r>
              <a:rPr lang="en" sz="1600" dirty="0" smtClean="0">
                <a:solidFill>
                  <a:schemeClr val="bg1"/>
                </a:solidFill>
              </a:rPr>
              <a:t>Sends requests to controller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6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s://basicsofwebdevelopment.files.wordpress.com/2015/01/mvc_role_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6" y="2264063"/>
            <a:ext cx="3176891" cy="146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intersystems.com/assets/FHIR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55" y="2081633"/>
            <a:ext cx="307267" cy="18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cons.iconarchive.com/icons/double-j-design/ravenna-3d/256/Database-Active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5" y="2264063"/>
            <a:ext cx="339837" cy="3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6888" y="44365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27203"/>
      </p:ext>
    </p:extLst>
  </p:cSld>
  <p:clrMapOvr>
    <a:masterClrMapping/>
  </p:clrMapOvr>
  <p:transition spd="slow" advClick="0" advTm="215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1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1" y="600363"/>
            <a:ext cx="3528290" cy="1063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dirty="0" smtClean="0"/>
              <a:t>Data Export</a:t>
            </a:r>
            <a:endParaRPr lang="en" dirty="0"/>
          </a:p>
        </p:txBody>
      </p:sp>
      <p:sp>
        <p:nvSpPr>
          <p:cNvPr id="6" name="TextBox 5"/>
          <p:cNvSpPr txBox="1"/>
          <p:nvPr/>
        </p:nvSpPr>
        <p:spPr>
          <a:xfrm>
            <a:off x="4571999" y="3709851"/>
            <a:ext cx="3213463" cy="111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029" y="77634"/>
            <a:ext cx="4407971" cy="2541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029" y="3101195"/>
            <a:ext cx="5172231" cy="1510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50028" y="2697198"/>
            <a:ext cx="44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XML Output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0028" y="4646335"/>
            <a:ext cx="327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CSV Output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914" y="1912368"/>
            <a:ext cx="33805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" sz="2000" dirty="0">
              <a:solidFill>
                <a:srgbClr val="73567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2000" dirty="0" smtClean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All Results Exportable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solidFill>
                <a:schemeClr val="accent2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2000" dirty="0" smtClean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CSV or XML Format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 smtClean="0">
              <a:solidFill>
                <a:schemeClr val="accent2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14" name="Slid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0589" y="44060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16165"/>
      </p:ext>
    </p:extLst>
  </p:cSld>
  <p:clrMapOvr>
    <a:masterClrMapping/>
  </p:clrMapOvr>
  <p:transition spd="slow" advClick="0" advTm="18200">
    <p:cut/>
    <p:sndAc>
      <p:stSnd>
        <p:snd r:embed="rId5" name="Slide12.wav"/>
      </p:stSnd>
    </p:sndAc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1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0" y="1328784"/>
            <a:ext cx="3528290" cy="253500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Final Project Development</a:t>
            </a:r>
            <a:br>
              <a:rPr lang="en" dirty="0" smtClean="0"/>
            </a:br>
            <a:r>
              <a:rPr lang="en" dirty="0" smtClean="0"/>
              <a:t>&amp; </a:t>
            </a:r>
            <a:br>
              <a:rPr lang="en" dirty="0" smtClean="0"/>
            </a:br>
            <a:r>
              <a:rPr lang="en" dirty="0" smtClean="0"/>
              <a:t>Future Opportunities</a:t>
            </a:r>
            <a:br>
              <a:rPr lang="en" dirty="0" smtClean="0"/>
            </a:br>
            <a:endParaRPr lang="en" dirty="0"/>
          </a:p>
        </p:txBody>
      </p:sp>
      <p:sp>
        <p:nvSpPr>
          <p:cNvPr id="5" name="Shape 137"/>
          <p:cNvSpPr txBox="1">
            <a:spLocks/>
          </p:cNvSpPr>
          <p:nvPr/>
        </p:nvSpPr>
        <p:spPr>
          <a:xfrm>
            <a:off x="3796927" y="758983"/>
            <a:ext cx="5223086" cy="398716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en" dirty="0" smtClean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dirty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dirty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dirty="0" smtClean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r>
              <a:rPr lang="en" sz="24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Activities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Leveraged </a:t>
            </a: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synthetic data for testing &amp; validation of </a:t>
            </a: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analytics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" sz="1800" dirty="0">
                <a:solidFill>
                  <a:schemeClr val="bg1"/>
                </a:solidFill>
                <a:ea typeface="Roboto" panose="020B0604020202020204" charset="0"/>
                <a:cs typeface="Roboto" panose="020B0604020202020204" charset="0"/>
              </a:rPr>
              <a:t>Improved data visualizations and formatting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Documentation</a:t>
            </a:r>
            <a:endParaRPr lang="en" sz="1800" dirty="0" smtClean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sz="1800" dirty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sz="1800" dirty="0" smtClean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r>
              <a:rPr lang="en" sz="2400" dirty="0" smtClean="0">
                <a:solidFill>
                  <a:schemeClr val="bg1"/>
                </a:solidFill>
                <a:ea typeface="Roboto" panose="020B0604020202020204" charset="0"/>
                <a:cs typeface="Roboto" panose="020B0604020202020204" charset="0"/>
              </a:rPr>
              <a:t>Extensibility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" sz="1800" dirty="0" smtClean="0">
                <a:solidFill>
                  <a:schemeClr val="bg1"/>
                </a:solidFill>
                <a:ea typeface="Roboto" panose="020B0604020202020204" charset="0"/>
                <a:cs typeface="Roboto" panose="020B0604020202020204" charset="0"/>
              </a:rPr>
              <a:t>Source </a:t>
            </a:r>
            <a:r>
              <a:rPr lang="en" sz="1800" dirty="0">
                <a:solidFill>
                  <a:schemeClr val="bg1"/>
                </a:solidFill>
                <a:ea typeface="Roboto" panose="020B0604020202020204" charset="0"/>
                <a:cs typeface="Roboto" panose="020B0604020202020204" charset="0"/>
              </a:rPr>
              <a:t>code available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" sz="1800" dirty="0" smtClean="0">
                <a:solidFill>
                  <a:schemeClr val="bg1"/>
                </a:solidFill>
                <a:ea typeface="Roboto" panose="020B0604020202020204" charset="0"/>
                <a:cs typeface="Roboto" panose="020B0604020202020204" charset="0"/>
              </a:rPr>
              <a:t>Provide additional analytical functions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" sz="1800" dirty="0" smtClean="0">
                <a:solidFill>
                  <a:schemeClr val="bg1"/>
                </a:solidFill>
                <a:ea typeface="Roboto" panose="020B0604020202020204" charset="0"/>
                <a:cs typeface="Roboto" panose="020B0604020202020204" charset="0"/>
              </a:rPr>
              <a:t>Customize graphical output </a:t>
            </a:r>
            <a:endParaRPr lang="en" sz="1800" dirty="0">
              <a:solidFill>
                <a:schemeClr val="bg1"/>
              </a:solidFill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dirty="0" smtClean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dirty="0" smtClean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dirty="0" smtClean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4284" y="46262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9061"/>
      </p:ext>
    </p:extLst>
  </p:cSld>
  <p:clrMapOvr>
    <a:masterClrMapping/>
  </p:clrMapOvr>
  <p:transition spd="slow" advClick="0" advTm="28718">
    <p:cut/>
    <p:sndAc>
      <p:stSnd>
        <p:snd r:embed="rId5" name="Slide7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0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0" y="1922095"/>
            <a:ext cx="3528290" cy="1063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Overall Project </a:t>
            </a:r>
            <a:br>
              <a:rPr lang="en" dirty="0" smtClean="0"/>
            </a:br>
            <a:r>
              <a:rPr lang="en" dirty="0" smtClean="0"/>
              <a:t>Challenges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3528290" y="457200"/>
            <a:ext cx="561570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285750">
              <a:buFont typeface="Wingdings" panose="05000000000000000000" pitchFamily="2" charset="2"/>
              <a:buChar char="§"/>
            </a:pPr>
            <a:endParaRPr lang="en" sz="1600" dirty="0" smtClean="0">
              <a:solidFill>
                <a:schemeClr val="bg1"/>
              </a:solidFill>
            </a:endParaRPr>
          </a:p>
          <a:p>
            <a:pPr marL="574675" lvl="1" indent="-342900">
              <a:buFont typeface="Wingdings" panose="05000000000000000000" pitchFamily="2" charset="2"/>
              <a:buChar char="§"/>
            </a:pPr>
            <a:r>
              <a:rPr lang="en" sz="2400" dirty="0" smtClean="0">
                <a:solidFill>
                  <a:schemeClr val="bg1"/>
                </a:solidFill>
              </a:rPr>
              <a:t>Data Availability</a:t>
            </a:r>
          </a:p>
          <a:p>
            <a:pPr marL="228600"/>
            <a:r>
              <a:rPr lang="en" sz="2400" dirty="0" smtClean="0">
                <a:solidFill>
                  <a:schemeClr val="bg1"/>
                </a:solidFill>
              </a:rPr>
              <a:t>	</a:t>
            </a:r>
            <a:r>
              <a:rPr lang="en" sz="1800" dirty="0">
                <a:solidFill>
                  <a:schemeClr val="bg1"/>
                </a:solidFill>
              </a:rPr>
              <a:t>Large data set </a:t>
            </a:r>
            <a:r>
              <a:rPr lang="en" sz="1800" dirty="0" smtClean="0">
                <a:solidFill>
                  <a:schemeClr val="bg1"/>
                </a:solidFill>
              </a:rPr>
              <a:t>required</a:t>
            </a:r>
          </a:p>
          <a:p>
            <a:pPr marL="228600"/>
            <a:r>
              <a:rPr lang="en" sz="1800" dirty="0">
                <a:solidFill>
                  <a:schemeClr val="bg1"/>
                </a:solidFill>
              </a:rPr>
              <a:t>	</a:t>
            </a:r>
            <a:r>
              <a:rPr lang="en" sz="1800" dirty="0" smtClean="0">
                <a:solidFill>
                  <a:schemeClr val="bg1"/>
                </a:solidFill>
              </a:rPr>
              <a:t>Needed to be generated</a:t>
            </a:r>
            <a:endParaRPr lang="en" sz="1800" dirty="0">
              <a:solidFill>
                <a:schemeClr val="bg1"/>
              </a:solidFill>
            </a:endParaRPr>
          </a:p>
          <a:p>
            <a:pPr marL="574675" lvl="1" indent="-342900">
              <a:buFont typeface="Wingdings" panose="05000000000000000000" pitchFamily="2" charset="2"/>
              <a:buChar char="§"/>
            </a:pPr>
            <a:endParaRPr lang="en" sz="2400" dirty="0">
              <a:solidFill>
                <a:schemeClr val="bg1"/>
              </a:solidFill>
            </a:endParaRPr>
          </a:p>
          <a:p>
            <a:pPr marL="571500" lvl="0" indent="-342900">
              <a:buFont typeface="Wingdings" panose="05000000000000000000" pitchFamily="2" charset="2"/>
              <a:buChar char="§"/>
            </a:pPr>
            <a:r>
              <a:rPr lang="en" sz="2400" dirty="0">
                <a:solidFill>
                  <a:schemeClr val="bg1"/>
                </a:solidFill>
              </a:rPr>
              <a:t>Georgia Tech FHIR </a:t>
            </a:r>
            <a:r>
              <a:rPr lang="en" sz="2400" dirty="0" smtClean="0">
                <a:solidFill>
                  <a:schemeClr val="bg1"/>
                </a:solidFill>
              </a:rPr>
              <a:t>Server</a:t>
            </a:r>
          </a:p>
          <a:p>
            <a:pPr marL="228600" lvl="0"/>
            <a:r>
              <a:rPr lang="en" sz="2400" dirty="0">
                <a:solidFill>
                  <a:schemeClr val="bg1"/>
                </a:solidFill>
              </a:rPr>
              <a:t>	</a:t>
            </a:r>
            <a:r>
              <a:rPr lang="en" sz="1800" dirty="0" smtClean="0">
                <a:solidFill>
                  <a:schemeClr val="bg1"/>
                </a:solidFill>
              </a:rPr>
              <a:t>Bulk requests response capped</a:t>
            </a:r>
          </a:p>
          <a:p>
            <a:pPr marL="228600" lvl="0"/>
            <a:r>
              <a:rPr lang="en" sz="1800" dirty="0">
                <a:solidFill>
                  <a:schemeClr val="bg1"/>
                </a:solidFill>
              </a:rPr>
              <a:t>	</a:t>
            </a:r>
            <a:r>
              <a:rPr lang="en" sz="1800" dirty="0" smtClean="0">
                <a:solidFill>
                  <a:schemeClr val="bg1"/>
                </a:solidFill>
              </a:rPr>
              <a:t>Slows load of data </a:t>
            </a:r>
          </a:p>
          <a:p>
            <a:pPr marL="574675" lvl="1" indent="-342900">
              <a:buFont typeface="Wingdings" panose="05000000000000000000" pitchFamily="2" charset="2"/>
              <a:buChar char="§"/>
            </a:pPr>
            <a:endParaRPr lang="en" sz="2400" dirty="0">
              <a:solidFill>
                <a:schemeClr val="bg1"/>
              </a:solidFill>
            </a:endParaRPr>
          </a:p>
          <a:p>
            <a:pPr marL="574675" lvl="1" indent="-342900">
              <a:buFont typeface="Wingdings" panose="05000000000000000000" pitchFamily="2" charset="2"/>
              <a:buChar char="§"/>
            </a:pPr>
            <a:r>
              <a:rPr lang="en" sz="2400" dirty="0" smtClean="0">
                <a:solidFill>
                  <a:schemeClr val="bg1"/>
                </a:solidFill>
              </a:rPr>
              <a:t>FHIR Query Specifications</a:t>
            </a:r>
          </a:p>
          <a:p>
            <a:pPr marL="231775" lvl="1"/>
            <a:r>
              <a:rPr lang="en" sz="2400" dirty="0" smtClean="0">
                <a:solidFill>
                  <a:schemeClr val="bg1"/>
                </a:solidFill>
              </a:rPr>
              <a:t>	</a:t>
            </a:r>
            <a:r>
              <a:rPr lang="en" sz="1800" dirty="0" smtClean="0">
                <a:solidFill>
                  <a:schemeClr val="bg1"/>
                </a:solidFill>
              </a:rPr>
              <a:t>Lacks detail for complicated queries</a:t>
            </a:r>
          </a:p>
          <a:p>
            <a:pPr marL="231775" lvl="1"/>
            <a:endParaRPr lang="en" sz="1800" dirty="0" smtClean="0">
              <a:solidFill>
                <a:schemeClr val="bg1"/>
              </a:solidFill>
            </a:endParaRPr>
          </a:p>
          <a:p>
            <a:pPr marL="574675" lvl="1" indent="-342900">
              <a:buFont typeface="Wingdings" panose="05000000000000000000" pitchFamily="2" charset="2"/>
              <a:buChar char="§"/>
            </a:pPr>
            <a:endParaRPr lang="en" sz="1800" dirty="0">
              <a:solidFill>
                <a:schemeClr val="bg1"/>
              </a:solidFill>
            </a:endParaRPr>
          </a:p>
          <a:p>
            <a:pPr marL="231775" lvl="1"/>
            <a:endParaRPr lang="en" sz="1800" dirty="0" smtClean="0">
              <a:solidFill>
                <a:schemeClr val="bg1"/>
              </a:solidFill>
            </a:endParaRPr>
          </a:p>
          <a:p>
            <a:pPr marL="231775" lvl="1"/>
            <a:endParaRPr lang="en" sz="1800" dirty="0">
              <a:solidFill>
                <a:schemeClr val="bg1"/>
              </a:solidFill>
            </a:endParaRPr>
          </a:p>
          <a:p>
            <a:pPr marL="231775" lvl="1"/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470" y="463457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7492"/>
      </p:ext>
    </p:extLst>
  </p:cSld>
  <p:clrMapOvr>
    <a:masterClrMapping/>
  </p:clrMapOvr>
  <p:transition spd="slow" advClick="0" advTm="46749">
    <p:cut/>
    <p:sndAc>
      <p:stSnd>
        <p:snd r:embed="rId5" name="Slide8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1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00" kern="1200" dirty="0" smtClean="0">
              <a:solidFill>
                <a:schemeClr val="bg1"/>
              </a:solidFill>
            </a:endParaRPr>
          </a:p>
          <a:p>
            <a:pPr lvl="0"/>
            <a:endParaRPr lang="en-US" sz="1600" kern="1200" dirty="0" smtClean="0">
              <a:solidFill>
                <a:schemeClr val="bg1"/>
              </a:solidFill>
            </a:endParaRPr>
          </a:p>
          <a:p>
            <a:pPr lvl="0"/>
            <a:endParaRPr lang="en-US" sz="1600" kern="1200" dirty="0">
              <a:solidFill>
                <a:schemeClr val="bg1"/>
              </a:solidFill>
            </a:endParaRPr>
          </a:p>
          <a:p>
            <a:pPr lvl="0"/>
            <a:r>
              <a:rPr lang="en-US" sz="1800" kern="1200" dirty="0" smtClean="0">
                <a:solidFill>
                  <a:schemeClr val="bg1"/>
                </a:solidFill>
              </a:rPr>
              <a:t>Default GT FHIR: </a:t>
            </a:r>
          </a:p>
          <a:p>
            <a:r>
              <a:rPr lang="en-US" sz="1600" b="1" kern="1200" dirty="0" smtClean="0">
                <a:solidFill>
                  <a:schemeClr val="bg1"/>
                </a:solidFill>
                <a:hlinkClick r:id="rId6"/>
              </a:rPr>
              <a:t>http://polaris.i3l.gatech.edu:8080/gt-fhir-webapp/base/</a:t>
            </a:r>
            <a:endParaRPr lang="en-US" sz="1600" b="1" kern="1200" dirty="0" smtClean="0">
              <a:solidFill>
                <a:schemeClr val="bg1"/>
              </a:solidFill>
            </a:endParaRPr>
          </a:p>
          <a:p>
            <a:endParaRPr lang="en-US" sz="1600" b="1" kern="1200" dirty="0" smtClean="0">
              <a:solidFill>
                <a:schemeClr val="bg1"/>
              </a:solidFill>
            </a:endParaRPr>
          </a:p>
          <a:p>
            <a:endParaRPr lang="en-US" sz="1600" b="1" kern="1200" dirty="0">
              <a:solidFill>
                <a:schemeClr val="bg1"/>
              </a:solidFill>
            </a:endParaRPr>
          </a:p>
          <a:p>
            <a:pPr lvl="0"/>
            <a:r>
              <a:rPr lang="en-US" sz="1800" kern="1200" dirty="0" smtClean="0">
                <a:solidFill>
                  <a:schemeClr val="bg1"/>
                </a:solidFill>
              </a:rPr>
              <a:t>Analytics </a:t>
            </a:r>
            <a:r>
              <a:rPr lang="en-US" sz="1800" kern="1200" dirty="0">
                <a:solidFill>
                  <a:schemeClr val="bg1"/>
                </a:solidFill>
              </a:rPr>
              <a:t>&amp; Reporting </a:t>
            </a:r>
            <a:r>
              <a:rPr lang="en-US" sz="1800" kern="1200" dirty="0" smtClean="0">
                <a:solidFill>
                  <a:schemeClr val="bg1"/>
                </a:solidFill>
              </a:rPr>
              <a:t>data invocation</a:t>
            </a:r>
          </a:p>
          <a:p>
            <a:pPr lvl="0"/>
            <a:r>
              <a:rPr lang="en-US" sz="1600" b="1" u="sng" kern="1200" dirty="0" smtClean="0">
                <a:solidFill>
                  <a:schemeClr val="tx1"/>
                </a:solidFill>
                <a:hlinkClick r:id="rId7"/>
              </a:rPr>
              <a:t>http</a:t>
            </a:r>
            <a:r>
              <a:rPr lang="en-US" sz="1600" b="1" u="sng" kern="1200" dirty="0">
                <a:solidFill>
                  <a:schemeClr val="tx1"/>
                </a:solidFill>
                <a:hlinkClick r:id="rId7"/>
              </a:rPr>
              <a:t>://cdc-obesity-dashboard.azurewebsites.net/#/ID</a:t>
            </a:r>
            <a:r>
              <a:rPr lang="en-US" sz="1600" b="1" u="sng" kern="1200" dirty="0" smtClean="0">
                <a:solidFill>
                  <a:schemeClr val="tx1"/>
                </a:solidFill>
                <a:hlinkClick r:id="rId7"/>
              </a:rPr>
              <a:t>#</a:t>
            </a:r>
            <a:endParaRPr lang="en-US" sz="1600" b="1" u="sng" kern="1200" dirty="0" smtClean="0">
              <a:solidFill>
                <a:schemeClr val="tx1"/>
              </a:solidFill>
            </a:endParaRPr>
          </a:p>
          <a:p>
            <a:pPr lvl="0"/>
            <a:endParaRPr lang="en-US" sz="1600" b="1" u="sng" kern="1200" dirty="0">
              <a:solidFill>
                <a:schemeClr val="bg1"/>
              </a:solidFill>
            </a:endParaRPr>
          </a:p>
          <a:p>
            <a:endParaRPr lang="en-US" sz="1800" kern="1200" dirty="0" smtClean="0">
              <a:solidFill>
                <a:schemeClr val="bg1"/>
              </a:solidFill>
            </a:endParaRPr>
          </a:p>
          <a:p>
            <a:r>
              <a:rPr lang="en-US" sz="1800" kern="1200" dirty="0" smtClean="0">
                <a:solidFill>
                  <a:schemeClr val="bg1"/>
                </a:solidFill>
              </a:rPr>
              <a:t>Sandbox Visualization </a:t>
            </a:r>
            <a:r>
              <a:rPr lang="en-US" sz="1800" kern="1200" dirty="0">
                <a:solidFill>
                  <a:schemeClr val="bg1"/>
                </a:solidFill>
              </a:rPr>
              <a:t>URL below:</a:t>
            </a:r>
          </a:p>
          <a:p>
            <a:r>
              <a:rPr lang="en-US" sz="1600" b="1" kern="1200" dirty="0">
                <a:solidFill>
                  <a:schemeClr val="bg1"/>
                </a:solidFill>
                <a:hlinkClick r:id="rId8"/>
              </a:rPr>
              <a:t>http://cdc-obesity-dashboard.azurewebsites.net</a:t>
            </a:r>
            <a:r>
              <a:rPr lang="en-US" sz="1600" b="1" kern="1200" dirty="0" smtClean="0">
                <a:solidFill>
                  <a:schemeClr val="bg1"/>
                </a:solidFill>
                <a:hlinkClick r:id="rId8"/>
              </a:rPr>
              <a:t>/#</a:t>
            </a:r>
            <a:r>
              <a:rPr lang="en-US" sz="1600" b="1" kern="1200" dirty="0" smtClean="0">
                <a:solidFill>
                  <a:schemeClr val="bg1"/>
                </a:solidFill>
              </a:rPr>
              <a:t> </a:t>
            </a:r>
            <a:endParaRPr lang="en-US" sz="1600" kern="1200" dirty="0">
              <a:solidFill>
                <a:schemeClr val="bg1"/>
              </a:solidFill>
            </a:endParaRPr>
          </a:p>
          <a:p>
            <a:pPr lvl="0"/>
            <a:endParaRPr lang="en-US" sz="1600" kern="1200" dirty="0">
              <a:solidFill>
                <a:schemeClr val="tx1"/>
              </a:solidFill>
            </a:endParaRPr>
          </a:p>
          <a:p>
            <a:endParaRPr lang="en-US" sz="1600" b="1" kern="1200" dirty="0" smtClean="0">
              <a:solidFill>
                <a:schemeClr val="bg1"/>
              </a:solidFill>
            </a:endParaRPr>
          </a:p>
          <a:p>
            <a:endParaRPr lang="en-US" sz="1600" b="1" kern="1200" dirty="0" smtClean="0">
              <a:solidFill>
                <a:schemeClr val="bg1"/>
              </a:solidFill>
            </a:endParaRPr>
          </a:p>
          <a:p>
            <a:endParaRPr lang="en-US" sz="1600" kern="1200" dirty="0">
              <a:solidFill>
                <a:schemeClr val="bg1"/>
              </a:solidFill>
            </a:endParaRPr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0" y="2321586"/>
            <a:ext cx="3528290" cy="1063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b="1"/>
              <a:t>Healthy Weight FHIR Suite Connectivity</a:t>
            </a:r>
            <a:endParaRPr lang="en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2844" y="463457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60924"/>
      </p:ext>
    </p:extLst>
  </p:cSld>
  <p:clrMapOvr>
    <a:masterClrMapping/>
  </p:clrMapOvr>
  <p:transition spd="slow" advClick="0" advTm="15136">
    <p:cut/>
    <p:sndAc>
      <p:stSnd>
        <p:snd r:embed="rId5" name="Slide9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3874</TotalTime>
  <Words>742</Words>
  <Application>Microsoft Office PowerPoint</Application>
  <PresentationFormat>On-screen Show (16:9)</PresentationFormat>
  <Paragraphs>155</Paragraphs>
  <Slides>11</Slides>
  <Notes>10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Roboto</vt:lpstr>
      <vt:lpstr>Wingdings</vt:lpstr>
      <vt:lpstr>Arial</vt:lpstr>
      <vt:lpstr>geometric</vt:lpstr>
      <vt:lpstr>Healthy Weight on FHIR CDC Analytics Reporting Application   Team-Too Deliverable 4: Final Report </vt:lpstr>
      <vt:lpstr>Project Goal: Develop application to better understand  and prevent childhood obesity </vt:lpstr>
      <vt:lpstr>PowerPoint Presentation</vt:lpstr>
      <vt:lpstr>Architectural Design</vt:lpstr>
      <vt:lpstr>Architectural Design:</vt:lpstr>
      <vt:lpstr>Data Export</vt:lpstr>
      <vt:lpstr>Final Project Development &amp;  Future Opportunities </vt:lpstr>
      <vt:lpstr> Overall Project  Challenges</vt:lpstr>
      <vt:lpstr>Healthy Weight FHIR Suite Connectivity</vt:lpstr>
      <vt:lpstr>Demo Video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Healthy Weight on FHIR CDC Analytics Reporting Application   Team-Too Deiverable 1: Topic Presentation</dc:title>
  <dc:creator>Kirk Pastorian</dc:creator>
  <cp:lastModifiedBy>Kirk Pastorian</cp:lastModifiedBy>
  <cp:revision>137</cp:revision>
  <dcterms:modified xsi:type="dcterms:W3CDTF">2016-04-30T20:35:57Z</dcterms:modified>
</cp:coreProperties>
</file>